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89" r:id="rId3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6" autoAdjust="0"/>
    <p:restoredTop sz="95309"/>
  </p:normalViewPr>
  <p:slideViewPr>
    <p:cSldViewPr snapToGrid="0">
      <p:cViewPr>
        <p:scale>
          <a:sx n="127" d="100"/>
          <a:sy n="127" d="100"/>
        </p:scale>
        <p:origin x="6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8/21/17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8/21/17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8/21/17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adjc@virginia.edu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slideLayout" Target="../slideLayouts/slideLayout2.xml"/><Relationship Id="rId34" Type="http://schemas.openxmlformats.org/officeDocument/2006/relationships/image" Target="../media/image11.emf"/><Relationship Id="rId35" Type="http://schemas.openxmlformats.org/officeDocument/2006/relationships/image" Target="../media/image12.png"/><Relationship Id="rId36" Type="http://schemas.openxmlformats.org/officeDocument/2006/relationships/image" Target="../media/image13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image" Target="../media/image14.emf"/><Relationship Id="rId38" Type="http://schemas.openxmlformats.org/officeDocument/2006/relationships/image" Target="../media/image15.emf"/><Relationship Id="rId39" Type="http://schemas.openxmlformats.org/officeDocument/2006/relationships/image" Target="../media/image16.png"/><Relationship Id="rId40" Type="http://schemas.openxmlformats.org/officeDocument/2006/relationships/image" Target="../media/image17.png"/><Relationship Id="rId4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August 23, 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492" y="3435178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792" y="0"/>
            <a:ext cx="4152203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3900" y="4485504"/>
            <a:ext cx="18436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TSensors</a:t>
            </a:r>
            <a:r>
              <a:rPr lang="en-US" dirty="0" smtClean="0"/>
              <a:t>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It cuts across the computing stack.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89647"/>
            <a:ext cx="7278129" cy="788894"/>
          </a:xfrm>
        </p:spPr>
        <p:txBody>
          <a:bodyPr/>
          <a:lstStyle/>
          <a:p>
            <a:r>
              <a:rPr lang="en-US" dirty="0" smtClean="0"/>
              <a:t>Layers of the </a:t>
            </a:r>
            <a:r>
              <a:rPr lang="en-US" dirty="0" err="1" smtClean="0"/>
              <a:t>IoT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21922" y="4744995"/>
            <a:ext cx="2471353" cy="42839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Primitives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5635" y="4744995"/>
            <a:ext cx="4238365" cy="4283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/>
              <a:t>Microcontrollers, </a:t>
            </a:r>
            <a:r>
              <a:rPr lang="en-US" sz="1400" dirty="0" smtClean="0"/>
              <a:t>memory</a:t>
            </a:r>
            <a:r>
              <a:rPr lang="en-US" sz="1400" dirty="0"/>
              <a:t>, </a:t>
            </a:r>
            <a:r>
              <a:rPr lang="en-US" sz="1400" dirty="0" smtClean="0"/>
              <a:t>radios</a:t>
            </a:r>
            <a:r>
              <a:rPr lang="en-US" sz="1400" dirty="0"/>
              <a:t>, </a:t>
            </a:r>
            <a:r>
              <a:rPr lang="en-US" sz="1400" dirty="0" smtClean="0"/>
              <a:t>power supplies</a:t>
            </a:r>
            <a:r>
              <a:rPr lang="en-US" sz="1400" dirty="0"/>
              <a:t>, e</a:t>
            </a:r>
            <a:r>
              <a:rPr lang="en-US" sz="1400" dirty="0" smtClean="0"/>
              <a:t>nergy storage, TPM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2421912" y="4204167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Platforms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5635" y="4204167"/>
            <a:ext cx="4238365" cy="4297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Environmental sensors, wearables, door locks, energy meters, etc.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421912" y="3629675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Operating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3275" y="3624239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Device programming, security, updates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421916" y="3070903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21912" y="2496411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Ensemble 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21912" y="1896056"/>
            <a:ext cx="2471351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21912" y="1319369"/>
            <a:ext cx="2471347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rot="16200000">
            <a:off x="165384" y="3031496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 rot="16200000">
            <a:off x="-379027" y="3039090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635" y="304431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BLE, 802.15.4, Wi-Fi, 4G, networking, routing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93259" y="2470273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smtClean="0"/>
              <a:t>IFTTT, data flows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3275" y="185668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Cloud, compression, security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893258" y="130585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Machine learning, deep learning, trend analysis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210065" y="3361038"/>
            <a:ext cx="4695570" cy="1859323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10065" y="2809933"/>
            <a:ext cx="4695570" cy="349828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10065" y="1272399"/>
            <a:ext cx="4695570" cy="1310033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0066" y="4093107"/>
            <a:ext cx="112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Embedded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8918" y="2815570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Gateway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390" y="1796195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Cloud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78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Will focus on the “embedded” and “gateway” tiers.</a:t>
            </a:r>
          </a:p>
          <a:p>
            <a:r>
              <a:rPr lang="en-US" sz="2800" dirty="0" smtClean="0"/>
              <a:t>Will teach you about current research across various layers of this stack.</a:t>
            </a:r>
          </a:p>
          <a:p>
            <a:r>
              <a:rPr lang="en-US" sz="2800" dirty="0" smtClean="0"/>
              <a:t>Will help you critically analyze research papers.</a:t>
            </a:r>
          </a:p>
          <a:p>
            <a:r>
              <a:rPr lang="en-US" sz="2800" dirty="0" smtClean="0"/>
              <a:t>Will help you identify and understand the tradeoffs inherent to systems work.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Brad Campbell</a:t>
            </a:r>
          </a:p>
          <a:p>
            <a:pPr lvl="1"/>
            <a:r>
              <a:rPr lang="en-US" dirty="0" smtClean="0"/>
              <a:t>Assistant professor</a:t>
            </a:r>
          </a:p>
          <a:p>
            <a:pPr lvl="2"/>
            <a:r>
              <a:rPr lang="en-US" dirty="0" smtClean="0"/>
              <a:t>Joint appointment: 75% CS, 25% ECE</a:t>
            </a:r>
          </a:p>
          <a:p>
            <a:pPr lvl="1"/>
            <a:r>
              <a:rPr lang="en-US" dirty="0" smtClean="0">
                <a:hlinkClick r:id="rId2"/>
              </a:rPr>
              <a:t>bradjc@virginia.edu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Ph.D. from the University of Michigan</a:t>
            </a:r>
          </a:p>
          <a:p>
            <a:pPr lvl="1"/>
            <a:r>
              <a:rPr lang="en-US" dirty="0" smtClean="0"/>
              <a:t>Advisor: Prabal Dutta (now at Berkeley)</a:t>
            </a:r>
          </a:p>
          <a:p>
            <a:endParaRPr lang="en-US" dirty="0"/>
          </a:p>
          <a:p>
            <a:r>
              <a:rPr lang="en-US" dirty="0" smtClean="0"/>
              <a:t>Research interests</a:t>
            </a:r>
          </a:p>
          <a:p>
            <a:pPr lvl="1"/>
            <a:r>
              <a:rPr lang="en-US" dirty="0" smtClean="0"/>
              <a:t>Energy-harvesting systems</a:t>
            </a:r>
          </a:p>
          <a:p>
            <a:pPr lvl="1"/>
            <a:r>
              <a:rPr lang="en-US" dirty="0" smtClean="0"/>
              <a:t>Embedded operating systems</a:t>
            </a:r>
          </a:p>
          <a:p>
            <a:pPr lvl="1"/>
            <a:r>
              <a:rPr lang="en-US" dirty="0" smtClean="0"/>
              <a:t>New sensing systems</a:t>
            </a:r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/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Hardware platforms, energy, and sensors</a:t>
            </a:r>
          </a:p>
          <a:p>
            <a:r>
              <a:rPr lang="en-US" dirty="0" smtClean="0"/>
              <a:t>Networking and communication</a:t>
            </a:r>
          </a:p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“Applications are of course the whole </a:t>
            </a:r>
            <a:r>
              <a:rPr lang="en-US" altLang="x-none" dirty="0" smtClean="0"/>
              <a:t>point”</a:t>
            </a:r>
            <a:br>
              <a:rPr lang="en-US" altLang="x-none" dirty="0" smtClean="0"/>
            </a:br>
            <a:r>
              <a:rPr lang="mr-IN" altLang="x-none" dirty="0" smtClean="0"/>
              <a:t>–</a:t>
            </a:r>
            <a:r>
              <a:rPr lang="en-US" altLang="x-none" dirty="0" smtClean="0"/>
              <a:t> Mark Weiser [paraphrased]</a:t>
            </a:r>
            <a:endParaRPr lang="en-US" altLang="x-none" dirty="0"/>
          </a:p>
          <a:p>
            <a:r>
              <a:rPr lang="en-US" dirty="0" smtClean="0"/>
              <a:t>Many areas</a:t>
            </a:r>
          </a:p>
          <a:p>
            <a:pPr lvl="1"/>
            <a:r>
              <a:rPr lang="en-US" dirty="0" smtClean="0"/>
              <a:t>Outdoor and environment monitoring</a:t>
            </a:r>
          </a:p>
          <a:p>
            <a:pPr lvl="1"/>
            <a:r>
              <a:rPr lang="en-US" dirty="0" smtClean="0"/>
              <a:t>Buildings and energy</a:t>
            </a:r>
          </a:p>
          <a:p>
            <a:pPr lvl="1"/>
            <a:r>
              <a:rPr lang="en-US" dirty="0" smtClean="0"/>
              <a:t>Safety and security</a:t>
            </a:r>
          </a:p>
          <a:p>
            <a:pPr lvl="1"/>
            <a:r>
              <a:rPr lang="en-US" dirty="0" smtClean="0"/>
              <a:t>Industrial and infrastructure</a:t>
            </a:r>
          </a:p>
          <a:p>
            <a:pPr lvl="1"/>
            <a:r>
              <a:rPr lang="en-US" dirty="0" smtClean="0"/>
              <a:t>Urban areas</a:t>
            </a:r>
          </a:p>
          <a:p>
            <a:pPr lvl="1"/>
            <a:r>
              <a:rPr lang="en-US" dirty="0" smtClean="0"/>
              <a:t>Person health</a:t>
            </a:r>
          </a:p>
          <a:p>
            <a:r>
              <a:rPr lang="en-US" dirty="0" smtClean="0"/>
              <a:t>Not just application overviews, but research systems that address specific aspects of the larger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driven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Motivated by actual problems in key domains.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Monetary: Government (and hence tax payers) invest not just for learning but also for societal benefit.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Practical: The real-world is a great testbed. Provides obvious evaluation metrics.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Impact: Real problems have more interested parties.</a:t>
            </a:r>
          </a:p>
          <a:p>
            <a:r>
              <a:rPr lang="en-US" dirty="0" smtClean="0"/>
              <a:t>However, must balance with making an CS/EE contribution.</a:t>
            </a:r>
          </a:p>
          <a:p>
            <a:r>
              <a:rPr lang="en-US" dirty="0" smtClean="0"/>
              <a:t>Culture here at </a:t>
            </a:r>
            <a:r>
              <a:rPr lang="en-US" dirty="0" err="1" smtClean="0"/>
              <a:t>UVa</a:t>
            </a:r>
            <a:r>
              <a:rPr lang="en-US" dirty="0" smtClean="0"/>
              <a:t> to facilitate cross-cutting application-driven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tps://www.nar.realtor/sites/default/files/images/publications-and-reports/realtor-magazine/REALTOR-Ma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3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challenge.gov.sg/images/default-source/cover-issues/cover201601.jpg?sfvrsn=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042" y="0"/>
            <a:ext cx="248383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://digitalreview.co/wp-content/uploads/2016/08/Internet-of-things-A-full-review-with-definition-appli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718" y="0"/>
            <a:ext cx="257403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s://i1.wp.com/misfitsarchitecture.com/wp-content/uploads/2014/07/time.jpg?fit=624%2C839&amp;ssl=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8337" y="0"/>
            <a:ext cx="24794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tps://i.forbesimg.com/forbesinsights/pitney_bowes_iot/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2733675"/>
            <a:ext cx="2375647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tp://scottburnham.com/wp-content/uploads/2011/09/Volume-28-cov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09750" y="2733328"/>
            <a:ext cx="2273418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tps://www.afcea.org/content/sites/default/files/images/Jan15-Cover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070" y="2733328"/>
            <a:ext cx="2300673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tps://hbr.org/resources/images/covers/BR1411_500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488" y="2742401"/>
            <a:ext cx="2297512" cy="29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platforms, energy, and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make devices meet their application goals while being unobtrusive, easy to install, and easy to maintain?</a:t>
            </a:r>
          </a:p>
          <a:p>
            <a:r>
              <a:rPr lang="en-US" dirty="0" smtClean="0"/>
              <a:t>Hardware platforms</a:t>
            </a:r>
          </a:p>
          <a:p>
            <a:pPr lvl="1"/>
            <a:r>
              <a:rPr lang="en-US" dirty="0" smtClean="0"/>
              <a:t>Reusable</a:t>
            </a:r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Research enabling research</a:t>
            </a:r>
          </a:p>
          <a:p>
            <a:pPr lvl="1"/>
            <a:r>
              <a:rPr lang="en-US" dirty="0" smtClean="0"/>
              <a:t>Easy to generate</a:t>
            </a:r>
          </a:p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Lower power means longer lifetime. Less maintenance.</a:t>
            </a:r>
          </a:p>
          <a:p>
            <a:pPr lvl="1"/>
            <a:r>
              <a:rPr lang="en-US" dirty="0" smtClean="0"/>
              <a:t>Energy-harvesting</a:t>
            </a:r>
          </a:p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A small taste of some recent sensors and sensing techniques.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and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2025136"/>
          </a:xfrm>
        </p:spPr>
        <p:txBody>
          <a:bodyPr/>
          <a:lstStyle/>
          <a:p>
            <a:r>
              <a:rPr lang="en-US" b="1" dirty="0" smtClean="0"/>
              <a:t>Internet</a:t>
            </a:r>
            <a:r>
              <a:rPr lang="en-US" dirty="0" smtClean="0"/>
              <a:t> of Things</a:t>
            </a:r>
          </a:p>
          <a:p>
            <a:r>
              <a:rPr lang="en-US" dirty="0" smtClean="0"/>
              <a:t>Quick survey of how these devices communicate.</a:t>
            </a:r>
          </a:p>
          <a:p>
            <a:pPr lvl="1"/>
            <a:r>
              <a:rPr lang="en-US" dirty="0" smtClean="0"/>
              <a:t>Mesh networks (core of wireless sensor networks).</a:t>
            </a:r>
          </a:p>
          <a:p>
            <a:pPr lvl="1"/>
            <a:r>
              <a:rPr lang="en-US" dirty="0" smtClean="0"/>
              <a:t>Single-hop networks (long and short range).</a:t>
            </a:r>
          </a:p>
          <a:p>
            <a:pPr lvl="1"/>
            <a:r>
              <a:rPr lang="en-US" dirty="0" smtClean="0"/>
              <a:t>Role of the gateway tier.</a:t>
            </a:r>
          </a:p>
          <a:p>
            <a:pPr lvl="1"/>
            <a:r>
              <a:rPr lang="en-US" dirty="0" smtClean="0"/>
              <a:t>New communication strategies.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29322" y="2984361"/>
            <a:ext cx="7157328" cy="2218227"/>
            <a:chOff x="329322" y="2984361"/>
            <a:chExt cx="7157328" cy="221822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090057" y="2984361"/>
              <a:ext cx="0" cy="1637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090057" y="4620566"/>
              <a:ext cx="3907134" cy="1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9322" y="3629415"/>
              <a:ext cx="11269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Power</a:t>
              </a:r>
              <a:br>
                <a:rPr lang="en-US" smtClean="0"/>
              </a:br>
              <a:r>
                <a:rPr lang="en-US" smtClean="0"/>
                <a:t>(log scale)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4774" y="4833256"/>
              <a:ext cx="1234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Ease of use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3044" y="4435900"/>
              <a:ext cx="1463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Harder to use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8460" y="4224886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uW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13348" y="3702817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/>
                <a:t>m</a:t>
              </a:r>
              <a:r>
                <a:rPr lang="en-US" dirty="0" err="1" smtClean="0"/>
                <a:t>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348" y="318074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W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485677" y="3212960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259979" y="3512961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079840" y="3697792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669909" y="3622263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802218" y="4275746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9883" y="3001551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Wi-Fi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1654" y="3880337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BLE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9146" y="3313165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802.15.4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59626" y="350888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LoRa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79585" y="4000701"/>
              <a:ext cx="1258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Backscatter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7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constrained hardware effectively.</a:t>
            </a:r>
          </a:p>
          <a:p>
            <a:pPr lvl="1"/>
            <a:r>
              <a:rPr lang="en-US" dirty="0" smtClean="0"/>
              <a:t>Multiprogramming embedded devices.</a:t>
            </a:r>
          </a:p>
          <a:p>
            <a:pPr lvl="1"/>
            <a:r>
              <a:rPr lang="en-US" dirty="0" smtClean="0"/>
              <a:t>Compensating for energy-harvesting and intermittency.</a:t>
            </a:r>
          </a:p>
          <a:p>
            <a:r>
              <a:rPr lang="en-US" dirty="0" smtClean="0"/>
              <a:t>Internet of Thing</a:t>
            </a:r>
            <a:r>
              <a:rPr lang="en-US" b="1" dirty="0" smtClean="0"/>
              <a:t>s</a:t>
            </a:r>
          </a:p>
          <a:p>
            <a:pPr lvl="1"/>
            <a:r>
              <a:rPr lang="en-US" dirty="0" smtClean="0"/>
              <a:t>Need to leverage the scale of computing.</a:t>
            </a:r>
          </a:p>
          <a:p>
            <a:pPr lvl="1"/>
            <a:r>
              <a:rPr lang="en-US" dirty="0" smtClean="0"/>
              <a:t>Spoiler: we aren’t very good at this yet.</a:t>
            </a:r>
          </a:p>
          <a:p>
            <a:r>
              <a:rPr lang="en-US" dirty="0" smtClean="0"/>
              <a:t>Security aspects</a:t>
            </a:r>
          </a:p>
          <a:p>
            <a:pPr lvl="1"/>
            <a:r>
              <a:rPr lang="en-US" dirty="0" smtClean="0"/>
              <a:t>Authorization</a:t>
            </a:r>
          </a:p>
          <a:p>
            <a:pPr lvl="1"/>
            <a:r>
              <a:rPr lang="en-US" dirty="0" smtClean="0"/>
              <a:t>Misusing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research seminar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 for you to be able to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dentify the scientific method in research papers</a:t>
            </a:r>
          </a:p>
          <a:p>
            <a:pPr lvl="1"/>
            <a:r>
              <a:rPr lang="en-US" dirty="0" smtClean="0"/>
              <a:t>Analyze and critique existing research</a:t>
            </a:r>
          </a:p>
          <a:p>
            <a:pPr lvl="1"/>
            <a:r>
              <a:rPr lang="en-US" dirty="0" smtClean="0"/>
              <a:t>Present and communicate clearly existing research</a:t>
            </a:r>
          </a:p>
          <a:p>
            <a:pPr lvl="1"/>
            <a:r>
              <a:rPr lang="en-US" dirty="0" smtClean="0"/>
              <a:t>Apply those techniques to your own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Observation/topic/idea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8083" y="1718269"/>
            <a:ext cx="397914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Independent and </a:t>
            </a:r>
            <a:r>
              <a:rPr lang="en-US" smtClean="0"/>
              <a:t>dependent variables.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48897" y="1902935"/>
            <a:ext cx="1547446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69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~2 reviews due before each class</a:t>
            </a:r>
          </a:p>
          <a:p>
            <a:r>
              <a:rPr lang="en-US" dirty="0" smtClean="0"/>
              <a:t>Not long, but answer the following questions:</a:t>
            </a:r>
          </a:p>
          <a:p>
            <a:pPr lvl="1"/>
            <a:r>
              <a:rPr lang="en-US" dirty="0"/>
              <a:t>What is the problem this paper addresses, and why is it important?</a:t>
            </a:r>
          </a:p>
          <a:p>
            <a:pPr lvl="1"/>
            <a:r>
              <a:rPr lang="en-US" dirty="0"/>
              <a:t>What is the hypothesis 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two key assumptions </a:t>
            </a:r>
            <a:r>
              <a:rPr lang="en-US" dirty="0"/>
              <a:t>that this paper makes?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strengths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weaknesses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Which figure or experiment was most compelling in support of the </a:t>
            </a:r>
            <a:r>
              <a:rPr lang="en-US" dirty="0" smtClean="0"/>
              <a:t>hypothesis, and </a:t>
            </a:r>
            <a:r>
              <a:rPr lang="en-US" dirty="0"/>
              <a:t>why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Sometimes the authors make these easy, other times you have to infer.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Being able to do this in your own work will make you a stronger researcher, communicator, and engineer.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fill in a quick survey about each paper:</a:t>
            </a:r>
          </a:p>
          <a:p>
            <a:pPr lvl="1"/>
            <a:r>
              <a:rPr lang="en-US" dirty="0"/>
              <a:t>Presentation (1-5):</a:t>
            </a:r>
          </a:p>
          <a:p>
            <a:pPr lvl="1"/>
            <a:r>
              <a:rPr lang="en-US" dirty="0"/>
              <a:t>Interest (1-5):</a:t>
            </a:r>
          </a:p>
          <a:p>
            <a:pPr lvl="1"/>
            <a:r>
              <a:rPr lang="en-US" dirty="0"/>
              <a:t>Impact (1-5):</a:t>
            </a:r>
          </a:p>
          <a:p>
            <a:pPr lvl="1"/>
            <a:r>
              <a:rPr lang="en-US" dirty="0"/>
              <a:t>Overall (1-5):</a:t>
            </a:r>
          </a:p>
          <a:p>
            <a:pPr lvl="1"/>
            <a:r>
              <a:rPr lang="en-US" dirty="0"/>
              <a:t>Confidence (1-5</a:t>
            </a:r>
            <a:r>
              <a:rPr lang="en-US" dirty="0" smtClean="0"/>
              <a:t>):</a:t>
            </a:r>
          </a:p>
          <a:p>
            <a:r>
              <a:rPr lang="en-US" dirty="0" smtClean="0"/>
              <a:t>We’ll see how each paper ranks at the end of the semester.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discussion lead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student must pick one class to be discussion lead.</a:t>
            </a:r>
          </a:p>
          <a:p>
            <a:r>
              <a:rPr lang="en-US" dirty="0" smtClean="0"/>
              <a:t>Leads must</a:t>
            </a:r>
          </a:p>
          <a:p>
            <a:pPr lvl="1"/>
            <a:r>
              <a:rPr lang="en-US" dirty="0" smtClean="0"/>
              <a:t>Introduce the papers.</a:t>
            </a:r>
          </a:p>
          <a:p>
            <a:pPr lvl="1"/>
            <a:r>
              <a:rPr lang="en-US" dirty="0" smtClean="0"/>
              <a:t>Discuss the paper review questions.</a:t>
            </a:r>
          </a:p>
          <a:p>
            <a:pPr lvl="1"/>
            <a:r>
              <a:rPr lang="en-US" dirty="0" smtClean="0"/>
              <a:t>Facilitate a discussion about the approach, merit, and impact of the papers.</a:t>
            </a:r>
          </a:p>
          <a:p>
            <a:r>
              <a:rPr lang="en-US" dirty="0" smtClean="0"/>
              <a:t>I’ll do the first couple to give one approach to being discussion lead.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ttp://blogs.gartner.com/smarterwithgartner/files/2016/11/Hype-Cycle-for-the-Internet-of-Things-2016_Inf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34%: Final project report presentation.</a:t>
            </a:r>
          </a:p>
          <a:p>
            <a:pPr lvl="1"/>
            <a:r>
              <a:rPr lang="en-US" dirty="0" smtClean="0"/>
              <a:t>33%: In-class participation and discussion lead.</a:t>
            </a:r>
          </a:p>
          <a:p>
            <a:pPr lvl="1"/>
            <a:r>
              <a:rPr lang="en-US" dirty="0" smtClean="0"/>
              <a:t>33%: Reviews and peer edit of project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Tuesdays 2 pm </a:t>
            </a:r>
            <a:r>
              <a:rPr lang="mr-IN" dirty="0" smtClean="0"/>
              <a:t>–</a:t>
            </a:r>
            <a:r>
              <a:rPr lang="en-US" dirty="0" smtClean="0"/>
              <a:t> 3:30 pm</a:t>
            </a:r>
          </a:p>
          <a:p>
            <a:r>
              <a:rPr lang="en-US" smtClean="0"/>
              <a:t>512 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weekends ago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Monday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reviews, but read the two papers that set an overview for the area.</a:t>
            </a:r>
          </a:p>
          <a:p>
            <a:r>
              <a:rPr lang="en-US" dirty="0" smtClean="0"/>
              <a:t>Sign-ups for discussion leads.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69863" y="76200"/>
            <a:ext cx="88804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F468A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Bell’</a:t>
            </a: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s Law of Computer Classes:</a:t>
            </a:r>
            <a:b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</a:b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A new computer class emerges roughly every decade </a:t>
            </a:r>
            <a:endParaRPr lang="en-US" dirty="0" smtClean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0" y="802104"/>
            <a:ext cx="8715375" cy="509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582" y="2699335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33" y="2529992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Connector 47"/>
          <p:cNvCxnSpPr/>
          <p:nvPr>
            <p:custDataLst>
              <p:tags r:id="rId4"/>
            </p:custDataLst>
          </p:nvPr>
        </p:nvCxnSpPr>
        <p:spPr bwMode="auto">
          <a:xfrm flipV="1">
            <a:off x="2063759" y="1449388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5"/>
            </p:custDataLst>
          </p:nvPr>
        </p:nvCxnSpPr>
        <p:spPr bwMode="auto">
          <a:xfrm rot="5400000" flipH="1" flipV="1">
            <a:off x="2272758" y="2577515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>
            <p:custDataLst>
              <p:tags r:id="rId6"/>
            </p:custDataLst>
          </p:nvPr>
        </p:nvCxnSpPr>
        <p:spPr bwMode="auto">
          <a:xfrm flipV="1">
            <a:off x="3636964" y="2071687"/>
            <a:ext cx="1535111" cy="54340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7"/>
            </p:custDataLst>
          </p:nvPr>
        </p:nvCxnSpPr>
        <p:spPr bwMode="auto">
          <a:xfrm rot="5400000" flipH="1" flipV="1">
            <a:off x="3953946" y="3400478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8"/>
            </p:custDataLst>
          </p:nvPr>
        </p:nvCxnSpPr>
        <p:spPr bwMode="auto">
          <a:xfrm rot="5400000" flipH="1" flipV="1">
            <a:off x="5585244" y="4344492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>
            <p:custDataLst>
              <p:tags r:id="rId9"/>
            </p:custDataLst>
          </p:nvPr>
        </p:nvSpPr>
        <p:spPr bwMode="auto">
          <a:xfrm>
            <a:off x="3505200" y="10969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Mainframe</a:t>
            </a:r>
          </a:p>
        </p:txBody>
      </p:sp>
      <p:sp>
        <p:nvSpPr>
          <p:cNvPr id="54" name="TextBox 53"/>
          <p:cNvSpPr txBox="1"/>
          <p:nvPr>
            <p:custDataLst>
              <p:tags r:id="rId10"/>
            </p:custDataLst>
          </p:nvPr>
        </p:nvSpPr>
        <p:spPr bwMode="auto">
          <a:xfrm>
            <a:off x="1717641" y="3916364"/>
            <a:ext cx="1600200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Mini Computer</a:t>
            </a:r>
          </a:p>
        </p:txBody>
      </p:sp>
      <p:sp>
        <p:nvSpPr>
          <p:cNvPr id="55" name="TextBox 54"/>
          <p:cNvSpPr txBox="1"/>
          <p:nvPr>
            <p:custDataLst>
              <p:tags r:id="rId11"/>
            </p:custDataLst>
          </p:nvPr>
        </p:nvSpPr>
        <p:spPr bwMode="auto">
          <a:xfrm>
            <a:off x="2775787" y="4473771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Personal Computer</a:t>
            </a:r>
          </a:p>
        </p:txBody>
      </p:sp>
      <p:sp>
        <p:nvSpPr>
          <p:cNvPr id="56" name="TextBox 55"/>
          <p:cNvSpPr txBox="1"/>
          <p:nvPr>
            <p:custDataLst>
              <p:tags r:id="rId12"/>
            </p:custDataLst>
          </p:nvPr>
        </p:nvSpPr>
        <p:spPr bwMode="auto">
          <a:xfrm>
            <a:off x="4168329" y="2567091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Workstation</a:t>
            </a:r>
          </a:p>
        </p:txBody>
      </p:sp>
      <p:sp>
        <p:nvSpPr>
          <p:cNvPr id="57" name="TextBox 56"/>
          <p:cNvSpPr txBox="1"/>
          <p:nvPr>
            <p:custDataLst>
              <p:tags r:id="rId13"/>
            </p:custDataLst>
          </p:nvPr>
        </p:nvSpPr>
        <p:spPr bwMode="auto">
          <a:xfrm>
            <a:off x="5013744" y="4761904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Smartphone</a:t>
            </a:r>
          </a:p>
        </p:txBody>
      </p:sp>
      <p:cxnSp>
        <p:nvCxnSpPr>
          <p:cNvPr id="58" name="Straight Connector 57"/>
          <p:cNvCxnSpPr/>
          <p:nvPr>
            <p:custDataLst>
              <p:tags r:id="rId14"/>
            </p:custDataLst>
          </p:nvPr>
        </p:nvCxnSpPr>
        <p:spPr bwMode="auto">
          <a:xfrm flipV="1">
            <a:off x="6822045" y="4000021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>
            <p:custDataLst>
              <p:tags r:id="rId15"/>
            </p:custDataLst>
          </p:nvPr>
        </p:nvSpPr>
        <p:spPr bwMode="auto">
          <a:xfrm>
            <a:off x="7271846" y="3090879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 Sensors</a:t>
            </a:r>
          </a:p>
        </p:txBody>
      </p:sp>
      <p:sp>
        <p:nvSpPr>
          <p:cNvPr id="60" name="TextBox 59"/>
          <p:cNvSpPr txBox="1"/>
          <p:nvPr>
            <p:custDataLst>
              <p:tags r:id="rId16"/>
            </p:custDataLst>
          </p:nvPr>
        </p:nvSpPr>
        <p:spPr bwMode="auto">
          <a:xfrm>
            <a:off x="3581400" y="13255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Enterprise</a:t>
            </a:r>
          </a:p>
        </p:txBody>
      </p:sp>
      <p:sp>
        <p:nvSpPr>
          <p:cNvPr id="61" name="TextBox 60"/>
          <p:cNvSpPr txBox="1"/>
          <p:nvPr>
            <p:custDataLst>
              <p:tags r:id="rId17"/>
            </p:custDataLst>
          </p:nvPr>
        </p:nvSpPr>
        <p:spPr bwMode="auto">
          <a:xfrm>
            <a:off x="1500584" y="4366009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Company</a:t>
            </a:r>
          </a:p>
        </p:txBody>
      </p:sp>
      <p:sp>
        <p:nvSpPr>
          <p:cNvPr id="62" name="TextBox 61"/>
          <p:cNvSpPr txBox="1"/>
          <p:nvPr>
            <p:custDataLst>
              <p:tags r:id="rId18"/>
            </p:custDataLst>
          </p:nvPr>
        </p:nvSpPr>
        <p:spPr bwMode="auto">
          <a:xfrm>
            <a:off x="6019800" y="3525097"/>
            <a:ext cx="1524000" cy="436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Professional</a:t>
            </a:r>
          </a:p>
        </p:txBody>
      </p:sp>
      <p:sp>
        <p:nvSpPr>
          <p:cNvPr id="63" name="TextBox 62"/>
          <p:cNvSpPr txBox="1"/>
          <p:nvPr>
            <p:custDataLst>
              <p:tags r:id="rId19"/>
            </p:custDataLst>
          </p:nvPr>
        </p:nvSpPr>
        <p:spPr bwMode="auto">
          <a:xfrm>
            <a:off x="4785144" y="4533304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person</a:t>
            </a:r>
          </a:p>
        </p:txBody>
      </p:sp>
      <p:sp>
        <p:nvSpPr>
          <p:cNvPr id="65" name="TextBox 64"/>
          <p:cNvSpPr txBox="1"/>
          <p:nvPr>
            <p:custDataLst>
              <p:tags r:id="rId20"/>
            </p:custDataLst>
          </p:nvPr>
        </p:nvSpPr>
        <p:spPr bwMode="auto">
          <a:xfrm>
            <a:off x="3631096" y="4545808"/>
            <a:ext cx="1905000" cy="265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Family</a:t>
            </a:r>
          </a:p>
        </p:txBody>
      </p:sp>
      <p:sp>
        <p:nvSpPr>
          <p:cNvPr id="66" name="TextBox 65"/>
          <p:cNvSpPr txBox="1"/>
          <p:nvPr>
            <p:custDataLst>
              <p:tags r:id="rId21"/>
            </p:custDataLst>
          </p:nvPr>
        </p:nvSpPr>
        <p:spPr bwMode="auto">
          <a:xfrm>
            <a:off x="4168329" y="277923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Engineer</a:t>
            </a:r>
          </a:p>
        </p:txBody>
      </p:sp>
      <p:sp>
        <p:nvSpPr>
          <p:cNvPr id="67" name="TextBox 66"/>
          <p:cNvSpPr txBox="1"/>
          <p:nvPr>
            <p:custDataLst>
              <p:tags r:id="rId22"/>
            </p:custDataLst>
          </p:nvPr>
        </p:nvSpPr>
        <p:spPr bwMode="auto">
          <a:xfrm>
            <a:off x="6019800" y="328617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Laptop</a:t>
            </a:r>
          </a:p>
        </p:txBody>
      </p:sp>
      <p:pic>
        <p:nvPicPr>
          <p:cNvPr id="70" name="Picture 6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7"/>
          <a:srcRect/>
          <a:stretch>
            <a:fillRect/>
          </a:stretch>
        </p:blipFill>
        <p:spPr bwMode="auto">
          <a:xfrm>
            <a:off x="5287168" y="1423987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9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38"/>
          <a:srcRect/>
          <a:stretch>
            <a:fillRect/>
          </a:stretch>
        </p:blipFill>
        <p:spPr bwMode="auto">
          <a:xfrm>
            <a:off x="3400942" y="379881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022" y="1008515"/>
            <a:ext cx="937135" cy="70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4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57" y="358034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11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470" y="4146552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>
            <p:custDataLst>
              <p:tags r:id="rId28"/>
            </p:custDataLst>
          </p:nvPr>
        </p:nvSpPr>
        <p:spPr bwMode="auto">
          <a:xfrm>
            <a:off x="7328319" y="4605569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100 – 1000’s per person</a:t>
            </a:r>
          </a:p>
        </p:txBody>
      </p:sp>
      <p:sp>
        <p:nvSpPr>
          <p:cNvPr id="76" name="Rectangle 50"/>
          <p:cNvSpPr>
            <a:spLocks noChangeArrowheads="1"/>
          </p:cNvSpPr>
          <p:nvPr/>
        </p:nvSpPr>
        <p:spPr bwMode="auto">
          <a:xfrm>
            <a:off x="856565" y="1198562"/>
            <a:ext cx="667435" cy="39211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92596" y="1423987"/>
            <a:ext cx="914400" cy="3246058"/>
            <a:chOff x="228600" y="2545142"/>
            <a:chExt cx="914400" cy="3246058"/>
          </a:xfrm>
        </p:grpSpPr>
        <p:sp>
          <p:nvSpPr>
            <p:cNvPr id="77" name="Right Arrow 76"/>
            <p:cNvSpPr/>
            <p:nvPr>
              <p:custDataLst>
                <p:tags r:id="rId31"/>
              </p:custDataLst>
            </p:nvPr>
          </p:nvSpPr>
          <p:spPr bwMode="auto">
            <a:xfrm rot="5400000">
              <a:off x="-914400" y="3733800"/>
              <a:ext cx="3200400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>
              <p:custDataLst>
                <p:tags r:id="rId32"/>
              </p:custDataLst>
            </p:nvPr>
          </p:nvSpPr>
          <p:spPr bwMode="auto">
            <a:xfrm rot="16200000">
              <a:off x="-858729" y="3926267"/>
              <a:ext cx="3086100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b="1" dirty="0">
                  <a:latin typeface="Arial" charset="0"/>
                  <a:ea typeface="+mn-ea"/>
                  <a:cs typeface="+mn-cs"/>
                </a:rPr>
                <a:t>log (people per computer)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100072" y="898411"/>
            <a:ext cx="2936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“</a:t>
            </a:r>
            <a:r>
              <a:rPr lang="en-US" altLang="ja-JP" sz="1400" i="1" dirty="0">
                <a:solidFill>
                  <a:srgbClr val="CC0000"/>
                </a:solidFill>
                <a:latin typeface="+mn-lt"/>
              </a:rPr>
              <a:t>Roughly every decade a new, lower priced computer class forms based on a new programming platform, network, and interface resulting in new usage and the establishment of a new industry.</a:t>
            </a: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”</a:t>
            </a:r>
            <a:endParaRPr lang="en-US" sz="1400" i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>
            <p:custDataLst>
              <p:tags r:id="rId29"/>
            </p:custDataLst>
          </p:nvPr>
        </p:nvSpPr>
        <p:spPr>
          <a:xfrm>
            <a:off x="6967046" y="2169701"/>
            <a:ext cx="2209800" cy="447815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[Bell et al. </a:t>
            </a:r>
            <a:r>
              <a:rPr lang="en-US" sz="1400" b="1" i="1" dirty="0">
                <a:solidFill>
                  <a:srgbClr val="1D315B"/>
                </a:solidFill>
                <a:latin typeface="Arial" pitchFamily="1" charset="0"/>
              </a:rPr>
              <a:t>Computer, </a:t>
            </a:r>
            <a:r>
              <a:rPr lang="en-US" sz="1400" b="1" i="1" dirty="0" smtClean="0">
                <a:solidFill>
                  <a:srgbClr val="1D315B"/>
                </a:solidFill>
                <a:latin typeface="Arial" pitchFamily="1" charset="0"/>
              </a:rPr>
              <a:t>1972</a:t>
            </a:r>
            <a:r>
              <a:rPr lang="en-US" sz="1400" b="1" dirty="0" smtClean="0">
                <a:solidFill>
                  <a:srgbClr val="1D315B"/>
                </a:solidFill>
                <a:latin typeface="Arial" pitchFamily="1" charset="0"/>
              </a:rPr>
              <a:t>, </a:t>
            </a: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ACM, 2008]</a:t>
            </a:r>
          </a:p>
        </p:txBody>
      </p:sp>
      <p:cxnSp>
        <p:nvCxnSpPr>
          <p:cNvPr id="84" name="Straight Connector 83"/>
          <p:cNvCxnSpPr/>
          <p:nvPr>
            <p:custDataLst>
              <p:tags r:id="rId30"/>
            </p:custDataLst>
          </p:nvPr>
        </p:nvCxnSpPr>
        <p:spPr bwMode="auto">
          <a:xfrm flipV="1">
            <a:off x="5246689" y="3180625"/>
            <a:ext cx="1154111" cy="47526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ttps://pbs.twimg.com/media/CsMPbN7UkAA7x5I.jpg:lar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891"/>
            <a:ext cx="9204554" cy="56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ttp://www.libelium.com/wp-content/themes/libelium/images/content/applications/libelium_smart_world_info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110" y="0"/>
            <a:ext cx="7973568" cy="567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5539"/>
            <a:ext cx="9144000" cy="523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365" y="2384854"/>
            <a:ext cx="9136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Cisco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16889</TotalTime>
  <Words>1002</Words>
  <Application>Microsoft Macintosh PowerPoint</Application>
  <PresentationFormat>On-screen Show (16:10)</PresentationFormat>
  <Paragraphs>245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ＭＳ Ｐゴシック</vt:lpstr>
      <vt:lpstr>游ゴシック</vt:lpstr>
      <vt:lpstr>Arial</vt:lpstr>
      <vt:lpstr>Helvetica</vt:lpstr>
      <vt:lpstr>Trebuchet MS</vt:lpstr>
      <vt:lpstr>Wingdings</vt:lpstr>
      <vt:lpstr>Office Theme</vt:lpstr>
      <vt:lpstr>CS6501/ECE6501 IoT Sensors and Systems</vt:lpstr>
      <vt:lpstr>PowerPoint Presentation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PowerPoint Presentation</vt:lpstr>
      <vt:lpstr>What makes this an exciting research area?</vt:lpstr>
      <vt:lpstr>Layers of the IoT Stack</vt:lpstr>
      <vt:lpstr>This Course</vt:lpstr>
      <vt:lpstr>A little about me</vt:lpstr>
      <vt:lpstr>Overview</vt:lpstr>
      <vt:lpstr>Main topics</vt:lpstr>
      <vt:lpstr>Applications</vt:lpstr>
      <vt:lpstr>Application driven research</vt:lpstr>
      <vt:lpstr>Hardware platforms, energy, and sensing</vt:lpstr>
      <vt:lpstr>Networking and Communication</vt:lpstr>
      <vt:lpstr>Operating Systems and Security</vt:lpstr>
      <vt:lpstr>Overview</vt:lpstr>
      <vt:lpstr>This is a research seminar</vt:lpstr>
      <vt:lpstr>Scientific Method</vt:lpstr>
      <vt:lpstr>Paper reviews</vt:lpstr>
      <vt:lpstr>Paper reviews cont.</vt:lpstr>
      <vt:lpstr>In-class discussion lead</vt:lpstr>
      <vt:lpstr>Semester project</vt:lpstr>
      <vt:lpstr>Grading</vt:lpstr>
      <vt:lpstr>Office hours</vt:lpstr>
      <vt:lpstr>Two weekends ago…</vt:lpstr>
      <vt:lpstr>Next week Monday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136</cp:revision>
  <dcterms:created xsi:type="dcterms:W3CDTF">2015-09-15T19:03:29Z</dcterms:created>
  <dcterms:modified xsi:type="dcterms:W3CDTF">2017-08-22T15:26:54Z</dcterms:modified>
</cp:coreProperties>
</file>